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38" d="100"/>
          <a:sy n="38" d="100"/>
        </p:scale>
        <p:origin x="238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fr-FR" smtClean="0"/>
              <a:t>Modifiez le style du titre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1F5BF5AA-626D-4F0A-B359-BFFCD0ADAB60}"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58E12EC-51DF-4DB4-BF94-29D042013DBA}" type="slidenum">
              <a:rPr lang="fr-FR" smtClean="0"/>
              <a:t>‹N°›</a:t>
            </a:fld>
            <a:endParaRPr lang="fr-FR"/>
          </a:p>
        </p:txBody>
      </p:sp>
    </p:spTree>
    <p:extLst>
      <p:ext uri="{BB962C8B-B14F-4D97-AF65-F5344CB8AC3E}">
        <p14:creationId xmlns:p14="http://schemas.microsoft.com/office/powerpoint/2010/main" val="849431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5BF5AA-626D-4F0A-B359-BFFCD0ADAB60}"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58E12EC-51DF-4DB4-BF94-29D042013DBA}" type="slidenum">
              <a:rPr lang="fr-FR" smtClean="0"/>
              <a:t>‹N°›</a:t>
            </a:fld>
            <a:endParaRPr lang="fr-FR"/>
          </a:p>
        </p:txBody>
      </p:sp>
    </p:spTree>
    <p:extLst>
      <p:ext uri="{BB962C8B-B14F-4D97-AF65-F5344CB8AC3E}">
        <p14:creationId xmlns:p14="http://schemas.microsoft.com/office/powerpoint/2010/main" val="4220413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5BF5AA-626D-4F0A-B359-BFFCD0ADAB60}"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58E12EC-51DF-4DB4-BF94-29D042013DBA}" type="slidenum">
              <a:rPr lang="fr-FR" smtClean="0"/>
              <a:t>‹N°›</a:t>
            </a:fld>
            <a:endParaRPr lang="fr-FR"/>
          </a:p>
        </p:txBody>
      </p:sp>
    </p:spTree>
    <p:extLst>
      <p:ext uri="{BB962C8B-B14F-4D97-AF65-F5344CB8AC3E}">
        <p14:creationId xmlns:p14="http://schemas.microsoft.com/office/powerpoint/2010/main" val="2938026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5BF5AA-626D-4F0A-B359-BFFCD0ADAB60}"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58E12EC-51DF-4DB4-BF94-29D042013DBA}" type="slidenum">
              <a:rPr lang="fr-FR" smtClean="0"/>
              <a:t>‹N°›</a:t>
            </a:fld>
            <a:endParaRPr lang="fr-FR"/>
          </a:p>
        </p:txBody>
      </p:sp>
    </p:spTree>
    <p:extLst>
      <p:ext uri="{BB962C8B-B14F-4D97-AF65-F5344CB8AC3E}">
        <p14:creationId xmlns:p14="http://schemas.microsoft.com/office/powerpoint/2010/main" val="3689997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fr-FR" smtClean="0"/>
              <a:t>Modifiez le style du titre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1F5BF5AA-626D-4F0A-B359-BFFCD0ADAB60}" type="datetimeFigureOut">
              <a:rPr lang="fr-FR" smtClean="0"/>
              <a:t>30/03/2020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58E12EC-51DF-4DB4-BF94-29D042013DBA}" type="slidenum">
              <a:rPr lang="fr-FR" smtClean="0"/>
              <a:t>‹N°›</a:t>
            </a:fld>
            <a:endParaRPr lang="fr-FR"/>
          </a:p>
        </p:txBody>
      </p:sp>
    </p:spTree>
    <p:extLst>
      <p:ext uri="{BB962C8B-B14F-4D97-AF65-F5344CB8AC3E}">
        <p14:creationId xmlns:p14="http://schemas.microsoft.com/office/powerpoint/2010/main" val="199708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F5BF5AA-626D-4F0A-B359-BFFCD0ADAB60}" type="datetimeFigureOut">
              <a:rPr lang="fr-FR" smtClean="0"/>
              <a:t>30/03/2020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58E12EC-51DF-4DB4-BF94-29D042013DBA}" type="slidenum">
              <a:rPr lang="fr-FR" smtClean="0"/>
              <a:t>‹N°›</a:t>
            </a:fld>
            <a:endParaRPr lang="fr-FR"/>
          </a:p>
        </p:txBody>
      </p:sp>
    </p:spTree>
    <p:extLst>
      <p:ext uri="{BB962C8B-B14F-4D97-AF65-F5344CB8AC3E}">
        <p14:creationId xmlns:p14="http://schemas.microsoft.com/office/powerpoint/2010/main" val="209892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Modifier les styles du texte du masque</a:t>
            </a:r>
          </a:p>
        </p:txBody>
      </p:sp>
      <p:sp>
        <p:nvSpPr>
          <p:cNvPr id="4" name="Content Placeholder 3"/>
          <p:cNvSpPr>
            <a:spLocks noGrp="1"/>
          </p:cNvSpPr>
          <p:nvPr>
            <p:ph sz="half" idx="2"/>
          </p:nvPr>
        </p:nvSpPr>
        <p:spPr>
          <a:xfrm>
            <a:off x="472381" y="4453467"/>
            <a:ext cx="2901255" cy="655037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Modifier les styles du texte du masque</a:t>
            </a:r>
          </a:p>
        </p:txBody>
      </p:sp>
      <p:sp>
        <p:nvSpPr>
          <p:cNvPr id="6" name="Content Placeholder 5"/>
          <p:cNvSpPr>
            <a:spLocks noGrp="1"/>
          </p:cNvSpPr>
          <p:nvPr>
            <p:ph sz="quarter" idx="4"/>
          </p:nvPr>
        </p:nvSpPr>
        <p:spPr>
          <a:xfrm>
            <a:off x="3471863" y="4453467"/>
            <a:ext cx="2915543" cy="655037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F5BF5AA-626D-4F0A-B359-BFFCD0ADAB60}" type="datetimeFigureOut">
              <a:rPr lang="fr-FR" smtClean="0"/>
              <a:t>30/03/2020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58E12EC-51DF-4DB4-BF94-29D042013DBA}" type="slidenum">
              <a:rPr lang="fr-FR" smtClean="0"/>
              <a:t>‹N°›</a:t>
            </a:fld>
            <a:endParaRPr lang="fr-FR"/>
          </a:p>
        </p:txBody>
      </p:sp>
    </p:spTree>
    <p:extLst>
      <p:ext uri="{BB962C8B-B14F-4D97-AF65-F5344CB8AC3E}">
        <p14:creationId xmlns:p14="http://schemas.microsoft.com/office/powerpoint/2010/main" val="828128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F5BF5AA-626D-4F0A-B359-BFFCD0ADAB60}" type="datetimeFigureOut">
              <a:rPr lang="fr-FR" smtClean="0"/>
              <a:t>30/03/2020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58E12EC-51DF-4DB4-BF94-29D042013DBA}" type="slidenum">
              <a:rPr lang="fr-FR" smtClean="0"/>
              <a:t>‹N°›</a:t>
            </a:fld>
            <a:endParaRPr lang="fr-FR"/>
          </a:p>
        </p:txBody>
      </p:sp>
    </p:spTree>
    <p:extLst>
      <p:ext uri="{BB962C8B-B14F-4D97-AF65-F5344CB8AC3E}">
        <p14:creationId xmlns:p14="http://schemas.microsoft.com/office/powerpoint/2010/main" val="103874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BF5AA-626D-4F0A-B359-BFFCD0ADAB60}" type="datetimeFigureOut">
              <a:rPr lang="fr-FR" smtClean="0"/>
              <a:t>30/03/2020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58E12EC-51DF-4DB4-BF94-29D042013DBA}" type="slidenum">
              <a:rPr lang="fr-FR" smtClean="0"/>
              <a:t>‹N°›</a:t>
            </a:fld>
            <a:endParaRPr lang="fr-FR"/>
          </a:p>
        </p:txBody>
      </p:sp>
    </p:spTree>
    <p:extLst>
      <p:ext uri="{BB962C8B-B14F-4D97-AF65-F5344CB8AC3E}">
        <p14:creationId xmlns:p14="http://schemas.microsoft.com/office/powerpoint/2010/main" val="3750718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smtClean="0"/>
              <a:t>Modifiez le style du titre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1F5BF5AA-626D-4F0A-B359-BFFCD0ADAB60}" type="datetimeFigureOut">
              <a:rPr lang="fr-FR" smtClean="0"/>
              <a:t>30/03/2020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58E12EC-51DF-4DB4-BF94-29D042013DBA}" type="slidenum">
              <a:rPr lang="fr-FR" smtClean="0"/>
              <a:t>‹N°›</a:t>
            </a:fld>
            <a:endParaRPr lang="fr-FR"/>
          </a:p>
        </p:txBody>
      </p:sp>
    </p:spTree>
    <p:extLst>
      <p:ext uri="{BB962C8B-B14F-4D97-AF65-F5344CB8AC3E}">
        <p14:creationId xmlns:p14="http://schemas.microsoft.com/office/powerpoint/2010/main" val="3941422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1F5BF5AA-626D-4F0A-B359-BFFCD0ADAB60}" type="datetimeFigureOut">
              <a:rPr lang="fr-FR" smtClean="0"/>
              <a:t>30/03/2020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58E12EC-51DF-4DB4-BF94-29D042013DBA}" type="slidenum">
              <a:rPr lang="fr-FR" smtClean="0"/>
              <a:t>‹N°›</a:t>
            </a:fld>
            <a:endParaRPr lang="fr-FR"/>
          </a:p>
        </p:txBody>
      </p:sp>
    </p:spTree>
    <p:extLst>
      <p:ext uri="{BB962C8B-B14F-4D97-AF65-F5344CB8AC3E}">
        <p14:creationId xmlns:p14="http://schemas.microsoft.com/office/powerpoint/2010/main" val="1344521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1F5BF5AA-626D-4F0A-B359-BFFCD0ADAB60}" type="datetimeFigureOut">
              <a:rPr lang="fr-FR" smtClean="0"/>
              <a:t>30/03/2020</a:t>
            </a:fld>
            <a:endParaRPr lang="fr-FR"/>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758E12EC-51DF-4DB4-BF94-29D042013DBA}" type="slidenum">
              <a:rPr lang="fr-FR" smtClean="0"/>
              <a:t>‹N°›</a:t>
            </a:fld>
            <a:endParaRPr lang="fr-FR"/>
          </a:p>
        </p:txBody>
      </p:sp>
      <p:sp>
        <p:nvSpPr>
          <p:cNvPr id="7" name="MSIPCMContentMarking" descr="{&quot;HashCode&quot;:-1406602145,&quot;Placement&quot;:&quot;Footer&quot;}"/>
          <p:cNvSpPr txBox="1"/>
          <p:nvPr userDrawn="1"/>
        </p:nvSpPr>
        <p:spPr>
          <a:xfrm>
            <a:off x="2855628" y="11958578"/>
            <a:ext cx="1146743" cy="233422"/>
          </a:xfrm>
          <a:prstGeom prst="rect">
            <a:avLst/>
          </a:prstGeom>
          <a:noFill/>
        </p:spPr>
        <p:txBody>
          <a:bodyPr vert="horz" wrap="square" lIns="0" tIns="0" rIns="0" bIns="0" rtlCol="0" anchor="ctr" anchorCtr="1">
            <a:spAutoFit/>
          </a:bodyPr>
          <a:lstStyle/>
          <a:p>
            <a:pPr algn="ctr">
              <a:spcBef>
                <a:spcPts val="0"/>
              </a:spcBef>
              <a:spcAft>
                <a:spcPts val="0"/>
              </a:spcAft>
            </a:pPr>
            <a:r>
              <a:rPr lang="fr-FR" sz="900" smtClean="0">
                <a:solidFill>
                  <a:srgbClr val="008000"/>
                </a:solidFill>
                <a:latin typeface="arial" panose="020B0604020202020204" pitchFamily="34" charset="0"/>
              </a:rPr>
              <a:t> C1 - Internal use </a:t>
            </a:r>
            <a:endParaRPr lang="fr-FR" sz="900">
              <a:solidFill>
                <a:srgbClr val="008000"/>
              </a:solidFill>
              <a:latin typeface="arial" panose="020B0604020202020204" pitchFamily="34" charset="0"/>
            </a:endParaRPr>
          </a:p>
        </p:txBody>
      </p:sp>
    </p:spTree>
    <p:extLst>
      <p:ext uri="{BB962C8B-B14F-4D97-AF65-F5344CB8AC3E}">
        <p14:creationId xmlns:p14="http://schemas.microsoft.com/office/powerpoint/2010/main" val="23593061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5640" y="-228714"/>
            <a:ext cx="3008358" cy="12192000"/>
          </a:xfrm>
          <a:prstGeom prst="rect">
            <a:avLst/>
          </a:prstGeom>
        </p:spPr>
      </p:pic>
      <p:sp>
        <p:nvSpPr>
          <p:cNvPr id="9" name="Rectangle 8"/>
          <p:cNvSpPr/>
          <p:nvPr/>
        </p:nvSpPr>
        <p:spPr>
          <a:xfrm>
            <a:off x="-1189683" y="895881"/>
            <a:ext cx="2343150" cy="36933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900" dirty="0" smtClean="0"/>
              <a:t>Utiliser la bannière ajouté en pièce jointe nommé « bannière haut de page »</a:t>
            </a:r>
          </a:p>
        </p:txBody>
      </p:sp>
      <p:cxnSp>
        <p:nvCxnSpPr>
          <p:cNvPr id="11" name="Connecteur droit avec flèche 10"/>
          <p:cNvCxnSpPr>
            <a:stCxn id="9" idx="3"/>
          </p:cNvCxnSpPr>
          <p:nvPr/>
        </p:nvCxnSpPr>
        <p:spPr>
          <a:xfrm flipV="1">
            <a:off x="1153467" y="924897"/>
            <a:ext cx="989466" cy="1556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4788399" y="1281145"/>
            <a:ext cx="3276101" cy="507831"/>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900" b="1" dirty="0" smtClean="0">
                <a:latin typeface="Century Gothic" panose="020B0502020202020204" pitchFamily="34" charset="0"/>
              </a:rPr>
              <a:t>DES PROTOCOLES DE SOIN SUR MESURE</a:t>
            </a:r>
          </a:p>
          <a:p>
            <a:r>
              <a:rPr lang="fr-FR" sz="900" dirty="0" smtClean="0">
                <a:latin typeface="Century Gothic" panose="020B0502020202020204" pitchFamily="34" charset="0"/>
              </a:rPr>
              <a:t>Fondés sur 3 PRINCIPES FONDAMENTAUX pour une prise en charge globale:</a:t>
            </a:r>
            <a:endParaRPr lang="fr-FR" sz="900" dirty="0">
              <a:latin typeface="Century Gothic" panose="020B0502020202020204" pitchFamily="34" charset="0"/>
            </a:endParaRPr>
          </a:p>
        </p:txBody>
      </p:sp>
      <p:cxnSp>
        <p:nvCxnSpPr>
          <p:cNvPr id="21" name="Connecteur droit avec flèche 20"/>
          <p:cNvCxnSpPr>
            <a:stCxn id="20" idx="1"/>
          </p:cNvCxnSpPr>
          <p:nvPr/>
        </p:nvCxnSpPr>
        <p:spPr>
          <a:xfrm flipH="1" flipV="1">
            <a:off x="2186112" y="1512030"/>
            <a:ext cx="2602287" cy="230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339221" y="2151153"/>
            <a:ext cx="2492688" cy="738664"/>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700" b="1" dirty="0" smtClean="0">
                <a:latin typeface="Century Gothic" panose="020B0502020202020204" pitchFamily="34" charset="0"/>
              </a:rPr>
              <a:t>SERUMS ANTIOXYDANTS </a:t>
            </a:r>
            <a:r>
              <a:rPr lang="fr-FR" sz="700" dirty="0" smtClean="0">
                <a:latin typeface="Century Gothic" panose="020B0502020202020204" pitchFamily="34" charset="0"/>
              </a:rPr>
              <a:t>| PREVENIR</a:t>
            </a:r>
          </a:p>
          <a:p>
            <a:r>
              <a:rPr lang="fr-FR" sz="700" dirty="0" smtClean="0">
                <a:latin typeface="Century Gothic" panose="020B0502020202020204" pitchFamily="34" charset="0"/>
              </a:rPr>
              <a:t>Il est scientifiquement prouvé que nos sérums antioxydants à la vitamine C protègent efficacement la peau des facteurs environnementaux – pollution, rayons UV, stress - qui accélèrent le vieillissement cutané et ternissent le teint.</a:t>
            </a:r>
          </a:p>
        </p:txBody>
      </p:sp>
      <p:cxnSp>
        <p:nvCxnSpPr>
          <p:cNvPr id="26" name="Connecteur droit avec flèche 25"/>
          <p:cNvCxnSpPr>
            <a:stCxn id="25" idx="3"/>
          </p:cNvCxnSpPr>
          <p:nvPr/>
        </p:nvCxnSpPr>
        <p:spPr>
          <a:xfrm flipV="1">
            <a:off x="1153467" y="2493965"/>
            <a:ext cx="660399" cy="26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598170" y="1915090"/>
            <a:ext cx="2364862" cy="1169551"/>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700" b="1" dirty="0" smtClean="0">
                <a:latin typeface="Century Gothic" panose="020B0502020202020204" pitchFamily="34" charset="0"/>
              </a:rPr>
              <a:t>SOINS VISAGE CIBLÉS</a:t>
            </a:r>
            <a:r>
              <a:rPr lang="fr-FR" sz="700" dirty="0" smtClean="0">
                <a:latin typeface="Century Gothic" panose="020B0502020202020204" pitchFamily="34" charset="0"/>
              </a:rPr>
              <a:t>| CORRIGER</a:t>
            </a:r>
          </a:p>
          <a:p>
            <a:pPr algn="just">
              <a:spcAft>
                <a:spcPts val="0"/>
              </a:spcAft>
            </a:pPr>
            <a:r>
              <a:rPr lang="fr-FR" sz="700" dirty="0" smtClean="0">
                <a:latin typeface="Century Gothic" panose="020B0502020202020204" pitchFamily="34" charset="0"/>
              </a:rPr>
              <a:t>Optez pour nos soins visage anti-âge, qui corrigent les principaux signes de vieillissement  </a:t>
            </a:r>
            <a:r>
              <a:rPr lang="fr-FR" sz="700" dirty="0">
                <a:latin typeface="Century Gothic" panose="020B0502020202020204" pitchFamily="34" charset="0"/>
              </a:rPr>
              <a:t>(rides</a:t>
            </a:r>
            <a:r>
              <a:rPr lang="fr-FR" sz="700" dirty="0" smtClean="0">
                <a:latin typeface="Century Gothic" panose="020B0502020202020204" pitchFamily="34" charset="0"/>
              </a:rPr>
              <a:t>, imperfections, taches pigmentaires) grâce à l’action ciblée de leurs puissants actifs.</a:t>
            </a:r>
          </a:p>
          <a:p>
            <a:pPr algn="just">
              <a:spcAft>
                <a:spcPts val="0"/>
              </a:spcAft>
            </a:pPr>
            <a:endParaRPr lang="fr-FR" sz="700" dirty="0" smtClean="0">
              <a:latin typeface="Century Gothic" panose="020B0502020202020204" pitchFamily="34" charset="0"/>
            </a:endParaRPr>
          </a:p>
          <a:p>
            <a:r>
              <a:rPr lang="fr-FR" sz="700" b="1" dirty="0" smtClean="0">
                <a:latin typeface="Century Gothic" panose="020B0502020202020204" pitchFamily="34" charset="0"/>
              </a:rPr>
              <a:t>PROTECTIONS SOLAIRES</a:t>
            </a:r>
            <a:r>
              <a:rPr lang="fr-FR" sz="700" dirty="0" smtClean="0">
                <a:latin typeface="Century Gothic" panose="020B0502020202020204" pitchFamily="34" charset="0"/>
              </a:rPr>
              <a:t>| PROTEGER</a:t>
            </a:r>
            <a:endParaRPr lang="fr-FR" sz="700" dirty="0">
              <a:latin typeface="Century Gothic" panose="020B0502020202020204" pitchFamily="34" charset="0"/>
            </a:endParaRPr>
          </a:p>
          <a:p>
            <a:r>
              <a:rPr lang="fr-FR" sz="700" dirty="0" smtClean="0">
                <a:latin typeface="Century Gothic" panose="020B0502020202020204" pitchFamily="34" charset="0"/>
              </a:rPr>
              <a:t>Découvrez nos protections solaires à large spectre UVA/UVB formulées pour répondre aux besoins de tous types de peau et styles de vie. </a:t>
            </a:r>
            <a:endParaRPr lang="fr-FR" sz="700" dirty="0">
              <a:latin typeface="Century Gothic" panose="020B0502020202020204" pitchFamily="34" charset="0"/>
            </a:endParaRPr>
          </a:p>
        </p:txBody>
      </p:sp>
      <p:cxnSp>
        <p:nvCxnSpPr>
          <p:cNvPr id="13" name="Connecteur droit avec flèche 12"/>
          <p:cNvCxnSpPr>
            <a:stCxn id="10" idx="1"/>
          </p:cNvCxnSpPr>
          <p:nvPr/>
        </p:nvCxnSpPr>
        <p:spPr>
          <a:xfrm flipH="1" flipV="1">
            <a:off x="2595324" y="2316852"/>
            <a:ext cx="2002846" cy="183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a:stCxn id="10" idx="1"/>
          </p:cNvCxnSpPr>
          <p:nvPr/>
        </p:nvCxnSpPr>
        <p:spPr>
          <a:xfrm flipH="1" flipV="1">
            <a:off x="3444401" y="2307416"/>
            <a:ext cx="1153769" cy="1924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334788" y="3295067"/>
            <a:ext cx="2425933" cy="63094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700" dirty="0" smtClean="0">
                <a:latin typeface="Century Gothic" panose="020B0502020202020204" pitchFamily="34" charset="0"/>
              </a:rPr>
              <a:t>RECHERCHER PAR: </a:t>
            </a:r>
            <a:r>
              <a:rPr lang="fr-FR" sz="700" b="1" dirty="0" smtClean="0">
                <a:latin typeface="Century Gothic" panose="020B0502020202020204" pitchFamily="34" charset="0"/>
              </a:rPr>
              <a:t>BESOINS</a:t>
            </a:r>
          </a:p>
          <a:p>
            <a:endParaRPr lang="fr-FR" sz="700" dirty="0" smtClean="0">
              <a:latin typeface="Century Gothic" panose="020B0502020202020204" pitchFamily="34" charset="0"/>
            </a:endParaRPr>
          </a:p>
          <a:p>
            <a:r>
              <a:rPr lang="fr-FR" sz="700" dirty="0" smtClean="0">
                <a:latin typeface="Century Gothic" panose="020B0502020202020204" pitchFamily="34" charset="0"/>
              </a:rPr>
              <a:t>SOIN ANTI-RIDES / SOIN ANTI-IMPERFECTIONS / SOIN ANTI-TACHES / SOIN PEAU SENSIBLE / CONTOUR DES YEUX</a:t>
            </a:r>
            <a:endParaRPr lang="fr-FR" sz="700" dirty="0">
              <a:latin typeface="Century Gothic" panose="020B0502020202020204" pitchFamily="34" charset="0"/>
            </a:endParaRPr>
          </a:p>
        </p:txBody>
      </p:sp>
      <p:cxnSp>
        <p:nvCxnSpPr>
          <p:cNvPr id="17" name="Connecteur droit avec flèche 16"/>
          <p:cNvCxnSpPr/>
          <p:nvPr/>
        </p:nvCxnSpPr>
        <p:spPr>
          <a:xfrm flipV="1">
            <a:off x="1091145" y="3140577"/>
            <a:ext cx="660400" cy="5469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flipV="1">
            <a:off x="1091145" y="3208781"/>
            <a:ext cx="1094967" cy="4787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flipV="1">
            <a:off x="1091145" y="3208781"/>
            <a:ext cx="1504179" cy="4787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flipV="1">
            <a:off x="1091145" y="3242883"/>
            <a:ext cx="1913391" cy="444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flipV="1">
            <a:off x="1091145" y="3295067"/>
            <a:ext cx="2220131" cy="3924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4788398" y="3628482"/>
            <a:ext cx="3075442" cy="1200329"/>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800" b="1" dirty="0" smtClean="0">
                <a:latin typeface="Century Gothic" panose="020B0502020202020204" pitchFamily="34" charset="0"/>
              </a:rPr>
              <a:t>NOS BEST-SELLERS: </a:t>
            </a:r>
          </a:p>
          <a:p>
            <a:pPr marL="228600" indent="-228600">
              <a:buFont typeface="+mj-lt"/>
              <a:buAutoNum type="arabicPeriod"/>
            </a:pPr>
            <a:r>
              <a:rPr lang="fr-FR" sz="800" dirty="0">
                <a:latin typeface="Century Gothic" panose="020B0502020202020204" pitchFamily="34" charset="0"/>
              </a:rPr>
              <a:t>635494363210 </a:t>
            </a:r>
            <a:r>
              <a:rPr lang="fr-FR" sz="800" dirty="0" smtClean="0">
                <a:latin typeface="Century Gothic" panose="020B0502020202020204" pitchFamily="34" charset="0"/>
              </a:rPr>
              <a:t> C </a:t>
            </a:r>
            <a:r>
              <a:rPr lang="fr-FR" sz="800" dirty="0">
                <a:latin typeface="Century Gothic" panose="020B0502020202020204" pitchFamily="34" charset="0"/>
              </a:rPr>
              <a:t>E </a:t>
            </a:r>
            <a:r>
              <a:rPr lang="fr-FR" sz="800" dirty="0" err="1">
                <a:latin typeface="Century Gothic" panose="020B0502020202020204" pitchFamily="34" charset="0"/>
              </a:rPr>
              <a:t>Ferulic</a:t>
            </a:r>
            <a:r>
              <a:rPr lang="fr-FR" sz="800" dirty="0">
                <a:latin typeface="Century Gothic" panose="020B0502020202020204" pitchFamily="34" charset="0"/>
              </a:rPr>
              <a:t> </a:t>
            </a:r>
            <a:endParaRPr lang="fr-FR" sz="800" dirty="0" smtClean="0">
              <a:latin typeface="Century Gothic" panose="020B0502020202020204" pitchFamily="34" charset="0"/>
            </a:endParaRPr>
          </a:p>
          <a:p>
            <a:pPr marL="228600" indent="-228600">
              <a:buFont typeface="+mj-lt"/>
              <a:buAutoNum type="arabicPeriod"/>
            </a:pPr>
            <a:r>
              <a:rPr lang="fr-FR" sz="800" dirty="0" smtClean="0">
                <a:latin typeface="Century Gothic" panose="020B0502020202020204" pitchFamily="34" charset="0"/>
              </a:rPr>
              <a:t>635494328202 </a:t>
            </a:r>
            <a:r>
              <a:rPr lang="fr-FR" sz="800" dirty="0" err="1" smtClean="0">
                <a:latin typeface="Century Gothic" panose="020B0502020202020204" pitchFamily="34" charset="0"/>
              </a:rPr>
              <a:t>Phloretin</a:t>
            </a:r>
            <a:r>
              <a:rPr lang="fr-FR" sz="800" dirty="0" smtClean="0">
                <a:latin typeface="Century Gothic" panose="020B0502020202020204" pitchFamily="34" charset="0"/>
              </a:rPr>
              <a:t> CF</a:t>
            </a:r>
          </a:p>
          <a:p>
            <a:pPr marL="228600" indent="-228600">
              <a:buFont typeface="+mj-lt"/>
              <a:buAutoNum type="arabicPeriod"/>
            </a:pPr>
            <a:r>
              <a:rPr lang="fr-FR" sz="800" dirty="0" smtClean="0">
                <a:latin typeface="Century Gothic" panose="020B0502020202020204" pitchFamily="34" charset="0"/>
              </a:rPr>
              <a:t>635494391206 </a:t>
            </a:r>
            <a:r>
              <a:rPr lang="fr-FR" sz="800" dirty="0" err="1" smtClean="0">
                <a:latin typeface="Century Gothic" panose="020B0502020202020204" pitchFamily="34" charset="0"/>
              </a:rPr>
              <a:t>Blemish</a:t>
            </a:r>
            <a:r>
              <a:rPr lang="fr-FR" sz="800" dirty="0" smtClean="0">
                <a:latin typeface="Century Gothic" panose="020B0502020202020204" pitchFamily="34" charset="0"/>
              </a:rPr>
              <a:t> </a:t>
            </a:r>
            <a:r>
              <a:rPr lang="fr-FR" sz="800" dirty="0">
                <a:latin typeface="Century Gothic" panose="020B0502020202020204" pitchFamily="34" charset="0"/>
              </a:rPr>
              <a:t>Age </a:t>
            </a:r>
            <a:r>
              <a:rPr lang="fr-FR" sz="800" dirty="0" err="1" smtClean="0">
                <a:latin typeface="Century Gothic" panose="020B0502020202020204" pitchFamily="34" charset="0"/>
              </a:rPr>
              <a:t>Defense</a:t>
            </a:r>
            <a:endParaRPr lang="fr-FR" sz="800" dirty="0" smtClean="0">
              <a:latin typeface="Century Gothic" panose="020B0502020202020204" pitchFamily="34" charset="0"/>
            </a:endParaRPr>
          </a:p>
          <a:p>
            <a:pPr marL="228600" indent="-228600">
              <a:buFont typeface="+mj-lt"/>
              <a:buAutoNum type="arabicPeriod"/>
            </a:pPr>
            <a:r>
              <a:rPr lang="fr-FR" sz="800" dirty="0" smtClean="0">
                <a:latin typeface="Century Gothic" panose="020B0502020202020204" pitchFamily="34" charset="0"/>
              </a:rPr>
              <a:t>3606000436442 </a:t>
            </a:r>
            <a:r>
              <a:rPr lang="fr-FR" sz="800" dirty="0">
                <a:latin typeface="Century Gothic" panose="020B0502020202020204" pitchFamily="34" charset="0"/>
              </a:rPr>
              <a:t>H.A </a:t>
            </a:r>
            <a:r>
              <a:rPr lang="fr-FR" sz="800" dirty="0" smtClean="0">
                <a:latin typeface="Century Gothic" panose="020B0502020202020204" pitchFamily="34" charset="0"/>
              </a:rPr>
              <a:t>Intensifier</a:t>
            </a:r>
            <a:endParaRPr lang="fr-FR" sz="800" dirty="0">
              <a:latin typeface="Century Gothic" panose="020B0502020202020204" pitchFamily="34" charset="0"/>
            </a:endParaRPr>
          </a:p>
          <a:p>
            <a:pPr marL="228600" indent="-228600">
              <a:buFont typeface="+mj-lt"/>
              <a:buAutoNum type="arabicPeriod"/>
            </a:pPr>
            <a:r>
              <a:rPr lang="fr-FR" sz="800" dirty="0" smtClean="0">
                <a:latin typeface="Century Gothic" panose="020B0502020202020204" pitchFamily="34" charset="0"/>
              </a:rPr>
              <a:t>635494317206 </a:t>
            </a:r>
            <a:r>
              <a:rPr lang="fr-FR" sz="800" dirty="0" err="1" smtClean="0">
                <a:latin typeface="Century Gothic" panose="020B0502020202020204" pitchFamily="34" charset="0"/>
              </a:rPr>
              <a:t>Hydrating</a:t>
            </a:r>
            <a:r>
              <a:rPr lang="fr-FR" sz="800" dirty="0" smtClean="0">
                <a:latin typeface="Century Gothic" panose="020B0502020202020204" pitchFamily="34" charset="0"/>
              </a:rPr>
              <a:t> B5</a:t>
            </a:r>
          </a:p>
          <a:p>
            <a:pPr marL="228600" indent="-228600">
              <a:buFont typeface="+mj-lt"/>
              <a:buAutoNum type="arabicPeriod"/>
            </a:pPr>
            <a:r>
              <a:rPr lang="fr-FR" sz="800" dirty="0" smtClean="0">
                <a:latin typeface="Century Gothic" panose="020B0502020202020204" pitchFamily="34" charset="0"/>
              </a:rPr>
              <a:t>635494349207 Ultra </a:t>
            </a:r>
            <a:r>
              <a:rPr lang="fr-FR" sz="800" dirty="0">
                <a:latin typeface="Century Gothic" panose="020B0502020202020204" pitchFamily="34" charset="0"/>
              </a:rPr>
              <a:t>Facial </a:t>
            </a:r>
            <a:r>
              <a:rPr lang="fr-FR" sz="800" dirty="0" err="1">
                <a:latin typeface="Century Gothic" panose="020B0502020202020204" pitchFamily="34" charset="0"/>
              </a:rPr>
              <a:t>Defense</a:t>
            </a:r>
            <a:r>
              <a:rPr lang="fr-FR" sz="800" dirty="0">
                <a:latin typeface="Century Gothic" panose="020B0502020202020204" pitchFamily="34" charset="0"/>
              </a:rPr>
              <a:t> SPF </a:t>
            </a:r>
            <a:r>
              <a:rPr lang="fr-FR" sz="800" dirty="0" smtClean="0">
                <a:latin typeface="Century Gothic" panose="020B0502020202020204" pitchFamily="34" charset="0"/>
              </a:rPr>
              <a:t>50+</a:t>
            </a:r>
            <a:endParaRPr lang="fr-FR" sz="800" dirty="0">
              <a:latin typeface="Century Gothic" panose="020B0502020202020204" pitchFamily="34" charset="0"/>
            </a:endParaRPr>
          </a:p>
          <a:p>
            <a:pPr marL="228600" indent="-228600">
              <a:buFont typeface="+mj-lt"/>
              <a:buAutoNum type="arabicPeriod"/>
            </a:pPr>
            <a:r>
              <a:rPr lang="fr-FR" sz="800" dirty="0" smtClean="0">
                <a:latin typeface="Century Gothic" panose="020B0502020202020204" pitchFamily="34" charset="0"/>
              </a:rPr>
              <a:t>635494358209 AGE </a:t>
            </a:r>
            <a:r>
              <a:rPr lang="fr-FR" sz="800" dirty="0">
                <a:latin typeface="Century Gothic" panose="020B0502020202020204" pitchFamily="34" charset="0"/>
              </a:rPr>
              <a:t>Eye </a:t>
            </a:r>
            <a:r>
              <a:rPr lang="fr-FR" sz="800" dirty="0" err="1" smtClean="0">
                <a:latin typeface="Century Gothic" panose="020B0502020202020204" pitchFamily="34" charset="0"/>
              </a:rPr>
              <a:t>Complex</a:t>
            </a:r>
            <a:r>
              <a:rPr lang="fr-FR" sz="800" dirty="0">
                <a:latin typeface="Century Gothic" panose="020B0502020202020204" pitchFamily="34" charset="0"/>
              </a:rPr>
              <a:t>	</a:t>
            </a:r>
            <a:endParaRPr lang="fr-FR" sz="800" dirty="0" smtClean="0">
              <a:latin typeface="Century Gothic" panose="020B0502020202020204" pitchFamily="34" charset="0"/>
            </a:endParaRPr>
          </a:p>
          <a:p>
            <a:pPr marL="228600" indent="-228600">
              <a:buFont typeface="+mj-lt"/>
              <a:buAutoNum type="arabicPeriod"/>
            </a:pPr>
            <a:r>
              <a:rPr lang="fr-FR" sz="800" dirty="0" smtClean="0">
                <a:latin typeface="Century Gothic" panose="020B0502020202020204" pitchFamily="34" charset="0"/>
              </a:rPr>
              <a:t>635494314205 Phyto </a:t>
            </a:r>
            <a:r>
              <a:rPr lang="fr-FR" sz="800" dirty="0">
                <a:latin typeface="Century Gothic" panose="020B0502020202020204" pitchFamily="34" charset="0"/>
              </a:rPr>
              <a:t>Corrective 30 ml	</a:t>
            </a:r>
          </a:p>
        </p:txBody>
      </p:sp>
      <p:cxnSp>
        <p:nvCxnSpPr>
          <p:cNvPr id="35" name="Connecteur droit avec flèche 34"/>
          <p:cNvCxnSpPr>
            <a:stCxn id="33" idx="1"/>
          </p:cNvCxnSpPr>
          <p:nvPr/>
        </p:nvCxnSpPr>
        <p:spPr>
          <a:xfrm flipH="1" flipV="1">
            <a:off x="3501506" y="4152302"/>
            <a:ext cx="1286892" cy="763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075681" y="4297896"/>
            <a:ext cx="3579177" cy="1492716"/>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700" b="1" dirty="0" smtClean="0">
                <a:latin typeface="Century Gothic" panose="020B0502020202020204" pitchFamily="34" charset="0"/>
              </a:rPr>
              <a:t>A PROPOS DE SKINCEUTICALS</a:t>
            </a:r>
          </a:p>
          <a:p>
            <a:endParaRPr lang="fr-FR" sz="700" b="1" dirty="0" smtClean="0">
              <a:latin typeface="Century Gothic" panose="020B0502020202020204" pitchFamily="34" charset="0"/>
            </a:endParaRPr>
          </a:p>
          <a:p>
            <a:r>
              <a:rPr lang="fr-FR" sz="700" b="1" dirty="0" smtClean="0">
                <a:latin typeface="Century Gothic" panose="020B0502020202020204" pitchFamily="34" charset="0"/>
              </a:rPr>
              <a:t>MARQUE PRESCRITE ET RÉCOMMANDÉE PAR PLUS DE 8500 DERMATOLOGUES, M</a:t>
            </a:r>
            <a:r>
              <a:rPr lang="fr-FR" sz="700" b="1" dirty="0">
                <a:latin typeface="Century Gothic" panose="020B0502020202020204" pitchFamily="34" charset="0"/>
              </a:rPr>
              <a:t>É</a:t>
            </a:r>
            <a:r>
              <a:rPr lang="fr-FR" sz="700" b="1" dirty="0" smtClean="0">
                <a:latin typeface="Century Gothic" panose="020B0502020202020204" pitchFamily="34" charset="0"/>
              </a:rPr>
              <a:t>DECINS ET CHIRURGIENS ESTH</a:t>
            </a:r>
            <a:r>
              <a:rPr lang="fr-FR" sz="700" b="1" dirty="0">
                <a:latin typeface="Century Gothic" panose="020B0502020202020204" pitchFamily="34" charset="0"/>
              </a:rPr>
              <a:t>É</a:t>
            </a:r>
            <a:r>
              <a:rPr lang="fr-FR" sz="700" b="1" dirty="0" smtClean="0">
                <a:latin typeface="Century Gothic" panose="020B0502020202020204" pitchFamily="34" charset="0"/>
              </a:rPr>
              <a:t>TIQUES</a:t>
            </a:r>
          </a:p>
          <a:p>
            <a:endParaRPr lang="en-US" sz="700" dirty="0">
              <a:latin typeface="Century Gothic" panose="020B0502020202020204" pitchFamily="34" charset="0"/>
            </a:endParaRPr>
          </a:p>
          <a:p>
            <a:r>
              <a:rPr lang="fr-FR" sz="700" dirty="0">
                <a:latin typeface="Century Gothic" panose="020B0502020202020204" pitchFamily="34" charset="0"/>
              </a:rPr>
              <a:t>Créée par une équipe de chercheurs et de dermatologues américains de renom menée par le Dr Sheldon R. </a:t>
            </a:r>
            <a:r>
              <a:rPr lang="fr-FR" sz="700" dirty="0" err="1">
                <a:latin typeface="Century Gothic" panose="020B0502020202020204" pitchFamily="34" charset="0"/>
              </a:rPr>
              <a:t>Pinnell</a:t>
            </a:r>
            <a:r>
              <a:rPr lang="fr-FR" sz="700" dirty="0">
                <a:latin typeface="Century Gothic" panose="020B0502020202020204" pitchFamily="34" charset="0"/>
              </a:rPr>
              <a:t>, SkinCeuticals est un véritable précurseur en matière de technologie </a:t>
            </a:r>
            <a:r>
              <a:rPr lang="fr-FR" sz="700" dirty="0" err="1">
                <a:latin typeface="Century Gothic" panose="020B0502020202020204" pitchFamily="34" charset="0"/>
              </a:rPr>
              <a:t>antioxydante</a:t>
            </a:r>
            <a:r>
              <a:rPr lang="fr-FR" sz="700" dirty="0">
                <a:latin typeface="Century Gothic" panose="020B0502020202020204" pitchFamily="34" charset="0"/>
              </a:rPr>
              <a:t>. </a:t>
            </a:r>
            <a:endParaRPr lang="fr-FR" sz="700" dirty="0" smtClean="0">
              <a:latin typeface="Century Gothic" panose="020B0502020202020204" pitchFamily="34" charset="0"/>
            </a:endParaRPr>
          </a:p>
          <a:p>
            <a:endParaRPr lang="en-US" sz="700" dirty="0">
              <a:latin typeface="Century Gothic" panose="020B0502020202020204" pitchFamily="34" charset="0"/>
            </a:endParaRPr>
          </a:p>
          <a:p>
            <a:r>
              <a:rPr lang="fr-FR" sz="700" dirty="0" smtClean="0">
                <a:latin typeface="Century Gothic" panose="020B0502020202020204" pitchFamily="34" charset="0"/>
              </a:rPr>
              <a:t>Nos </a:t>
            </a:r>
            <a:r>
              <a:rPr lang="fr-FR" sz="700" dirty="0">
                <a:latin typeface="Century Gothic" panose="020B0502020202020204" pitchFamily="34" charset="0"/>
              </a:rPr>
              <a:t>formules s’appuient sur des décennies de recherche avancée. Elles associent une forte concentration en actifs purs à des textures à haute absorption cutanée pour offrir aux femmes les plus exigeantes une haute efficacité anti-âge</a:t>
            </a:r>
            <a:r>
              <a:rPr lang="fr-FR" sz="700" dirty="0" smtClean="0">
                <a:latin typeface="Century Gothic" panose="020B0502020202020204" pitchFamily="34" charset="0"/>
              </a:rPr>
              <a:t>.</a:t>
            </a:r>
            <a:endParaRPr lang="en-US" sz="700" dirty="0">
              <a:latin typeface="Century Gothic" panose="020B0502020202020204" pitchFamily="34" charset="0"/>
            </a:endParaRPr>
          </a:p>
        </p:txBody>
      </p:sp>
      <p:cxnSp>
        <p:nvCxnSpPr>
          <p:cNvPr id="39" name="Connecteur droit avec flèche 38"/>
          <p:cNvCxnSpPr>
            <a:stCxn id="38" idx="3"/>
          </p:cNvCxnSpPr>
          <p:nvPr/>
        </p:nvCxnSpPr>
        <p:spPr>
          <a:xfrm flipV="1">
            <a:off x="1503496" y="4958422"/>
            <a:ext cx="1060292" cy="85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4880781" y="5830286"/>
            <a:ext cx="3520269" cy="2031325"/>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900" dirty="0" smtClean="0">
                <a:latin typeface="Century Gothic" panose="020B0502020202020204" pitchFamily="34" charset="0"/>
              </a:rPr>
              <a:t>L’EXCELLENCE FORMULATOIRE </a:t>
            </a:r>
            <a:r>
              <a:rPr lang="fr-FR" sz="900" b="1" dirty="0" smtClean="0">
                <a:latin typeface="Century Gothic" panose="020B0502020202020204" pitchFamily="34" charset="0"/>
              </a:rPr>
              <a:t>SKINCEUTICALS</a:t>
            </a:r>
            <a:endParaRPr lang="fr-FR" sz="900" b="1" dirty="0" smtClean="0">
              <a:solidFill>
                <a:schemeClr val="dk1"/>
              </a:solidFill>
              <a:latin typeface="Century Gothic" panose="020B0502020202020204" pitchFamily="34" charset="0"/>
            </a:endParaRPr>
          </a:p>
          <a:p>
            <a:endParaRPr lang="fr-FR" sz="900" b="1" dirty="0">
              <a:latin typeface="Century Gothic" panose="020B0502020202020204" pitchFamily="34" charset="0"/>
            </a:endParaRPr>
          </a:p>
          <a:p>
            <a:r>
              <a:rPr lang="fr-FR" sz="900" b="1" dirty="0" smtClean="0">
                <a:solidFill>
                  <a:schemeClr val="dk1"/>
                </a:solidFill>
                <a:latin typeface="Century Gothic" panose="020B0502020202020204" pitchFamily="34" charset="0"/>
              </a:rPr>
              <a:t>1|OBSESSION DE LA PREUVE</a:t>
            </a:r>
          </a:p>
          <a:p>
            <a:r>
              <a:rPr lang="fr-FR" sz="900" dirty="0" smtClean="0">
                <a:latin typeface="Century Gothic" panose="020B0502020202020204" pitchFamily="34" charset="0"/>
              </a:rPr>
              <a:t>Le </a:t>
            </a:r>
            <a:r>
              <a:rPr lang="fr-FR" sz="900" dirty="0">
                <a:latin typeface="Century Gothic" panose="020B0502020202020204" pitchFamily="34" charset="0"/>
              </a:rPr>
              <a:t>meilleur des actifs travaillée dans sa forme pure et à sa concentration </a:t>
            </a:r>
            <a:r>
              <a:rPr lang="fr-FR" sz="900" dirty="0" smtClean="0">
                <a:latin typeface="Century Gothic" panose="020B0502020202020204" pitchFamily="34" charset="0"/>
              </a:rPr>
              <a:t>optimale</a:t>
            </a:r>
          </a:p>
          <a:p>
            <a:endParaRPr lang="fr-FR" sz="900" dirty="0" smtClean="0">
              <a:solidFill>
                <a:schemeClr val="dk1"/>
              </a:solidFill>
              <a:latin typeface="Century Gothic" panose="020B0502020202020204" pitchFamily="34" charset="0"/>
            </a:endParaRPr>
          </a:p>
          <a:p>
            <a:r>
              <a:rPr lang="fr-FR" sz="900" b="1" dirty="0" smtClean="0">
                <a:latin typeface="Century Gothic" panose="020B0502020202020204" pitchFamily="34" charset="0"/>
              </a:rPr>
              <a:t>2|EFFICACITÉ SCIENTIFIQUEMENT PROUV</a:t>
            </a:r>
            <a:r>
              <a:rPr lang="fr-FR" sz="900" b="1" dirty="0">
                <a:latin typeface="Century Gothic" panose="020B0502020202020204" pitchFamily="34" charset="0"/>
              </a:rPr>
              <a:t>É</a:t>
            </a:r>
            <a:r>
              <a:rPr lang="fr-FR" sz="900" b="1" dirty="0" smtClean="0">
                <a:latin typeface="Century Gothic" panose="020B0502020202020204" pitchFamily="34" charset="0"/>
              </a:rPr>
              <a:t>E</a:t>
            </a:r>
          </a:p>
          <a:p>
            <a:r>
              <a:rPr lang="fr-FR" sz="900" dirty="0">
                <a:latin typeface="Century Gothic" panose="020B0502020202020204" pitchFamily="34" charset="0"/>
              </a:rPr>
              <a:t>Obsession de la preuve de la supériorité de nos formules. 40 études cliniques, 25 publications et 7 </a:t>
            </a:r>
            <a:r>
              <a:rPr lang="fr-FR" sz="900" dirty="0" smtClean="0">
                <a:latin typeface="Century Gothic" panose="020B0502020202020204" pitchFamily="34" charset="0"/>
              </a:rPr>
              <a:t>brevets</a:t>
            </a:r>
          </a:p>
          <a:p>
            <a:endParaRPr lang="fr-FR" sz="900" dirty="0" smtClean="0">
              <a:latin typeface="Century Gothic" panose="020B0502020202020204" pitchFamily="34" charset="0"/>
            </a:endParaRPr>
          </a:p>
          <a:p>
            <a:r>
              <a:rPr lang="fr-FR" sz="900" b="1" dirty="0" smtClean="0">
                <a:solidFill>
                  <a:schemeClr val="dk1"/>
                </a:solidFill>
                <a:latin typeface="Century Gothic" panose="020B0502020202020204" pitchFamily="34" charset="0"/>
              </a:rPr>
              <a:t>3|HAUTE ABSORPTION</a:t>
            </a:r>
          </a:p>
          <a:p>
            <a:r>
              <a:rPr lang="fr-FR" sz="900" dirty="0" smtClean="0">
                <a:latin typeface="Century Gothic" panose="020B0502020202020204" pitchFamily="34" charset="0"/>
              </a:rPr>
              <a:t>La formule </a:t>
            </a:r>
            <a:r>
              <a:rPr lang="fr-FR" sz="900" dirty="0">
                <a:latin typeface="Century Gothic" panose="020B0502020202020204" pitchFamily="34" charset="0"/>
              </a:rPr>
              <a:t>est travaillée  en synergie d'actifs pour lui donner le pH adapté, pour agir dans la zone ciblée</a:t>
            </a:r>
          </a:p>
          <a:p>
            <a:pPr marL="171450" indent="-171450">
              <a:buFont typeface="Arial" panose="020B0604020202020204" pitchFamily="34" charset="0"/>
              <a:buChar char="•"/>
            </a:pPr>
            <a:endParaRPr lang="fr-FR" sz="900" dirty="0">
              <a:solidFill>
                <a:schemeClr val="dk1"/>
              </a:solidFill>
              <a:latin typeface="Century Gothic" panose="020B0502020202020204" pitchFamily="34" charset="0"/>
            </a:endParaRPr>
          </a:p>
        </p:txBody>
      </p:sp>
      <p:cxnSp>
        <p:nvCxnSpPr>
          <p:cNvPr id="43" name="Connecteur droit avec flèche 42"/>
          <p:cNvCxnSpPr>
            <a:stCxn id="42" idx="1"/>
          </p:cNvCxnSpPr>
          <p:nvPr/>
        </p:nvCxnSpPr>
        <p:spPr>
          <a:xfrm flipH="1" flipV="1">
            <a:off x="2585221" y="6191253"/>
            <a:ext cx="2295560" cy="654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Connecteur droit avec flèche 46"/>
          <p:cNvCxnSpPr>
            <a:stCxn id="42" idx="1"/>
          </p:cNvCxnSpPr>
          <p:nvPr/>
        </p:nvCxnSpPr>
        <p:spPr>
          <a:xfrm flipH="1" flipV="1">
            <a:off x="1813866" y="6191253"/>
            <a:ext cx="3066915" cy="654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Connecteur droit avec flèche 50"/>
          <p:cNvCxnSpPr>
            <a:stCxn id="42" idx="1"/>
          </p:cNvCxnSpPr>
          <p:nvPr/>
        </p:nvCxnSpPr>
        <p:spPr>
          <a:xfrm flipH="1" flipV="1">
            <a:off x="3444401" y="6191253"/>
            <a:ext cx="1436380" cy="654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4788398" y="8340834"/>
            <a:ext cx="3888877" cy="1277273"/>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700" b="1" dirty="0" smtClean="0">
                <a:latin typeface="Century Gothic" panose="020B0502020202020204" pitchFamily="34" charset="0"/>
              </a:rPr>
              <a:t>SKINCEUTICALS: PIONNIER DE LA SCIENCE ANTIOXYDANTE</a:t>
            </a:r>
          </a:p>
          <a:p>
            <a:endParaRPr lang="en-US" sz="700" dirty="0">
              <a:latin typeface="Century Gothic" panose="020B0502020202020204" pitchFamily="34" charset="0"/>
            </a:endParaRPr>
          </a:p>
          <a:p>
            <a:r>
              <a:rPr lang="fr-FR" sz="700" dirty="0">
                <a:latin typeface="Century Gothic" panose="020B0502020202020204" pitchFamily="34" charset="0"/>
              </a:rPr>
              <a:t>L’histoire de SkinCeuticals débute bien avant la création de la société en 1994 grâce aux travaux de recherche essentiels du Dr. Sheldon </a:t>
            </a:r>
            <a:r>
              <a:rPr lang="fr-FR" sz="700" dirty="0" err="1" smtClean="0">
                <a:latin typeface="Century Gothic" panose="020B0502020202020204" pitchFamily="34" charset="0"/>
              </a:rPr>
              <a:t>Pinnell</a:t>
            </a:r>
            <a:r>
              <a:rPr lang="fr-FR" sz="700" dirty="0" smtClean="0">
                <a:latin typeface="Century Gothic" panose="020B0502020202020204" pitchFamily="34" charset="0"/>
              </a:rPr>
              <a:t> en matière de technologie </a:t>
            </a:r>
            <a:r>
              <a:rPr lang="fr-FR" sz="700" dirty="0" err="1" smtClean="0">
                <a:latin typeface="Century Gothic" panose="020B0502020202020204" pitchFamily="34" charset="0"/>
              </a:rPr>
              <a:t>antioxydante</a:t>
            </a:r>
            <a:r>
              <a:rPr lang="fr-FR" sz="700" dirty="0" smtClean="0">
                <a:latin typeface="Century Gothic" panose="020B0502020202020204" pitchFamily="34" charset="0"/>
              </a:rPr>
              <a:t>. </a:t>
            </a:r>
          </a:p>
          <a:p>
            <a:endParaRPr lang="fr-FR" sz="700" dirty="0">
              <a:latin typeface="Century Gothic" panose="020B0502020202020204" pitchFamily="34" charset="0"/>
            </a:endParaRPr>
          </a:p>
          <a:p>
            <a:r>
              <a:rPr lang="fr-FR" sz="700" dirty="0">
                <a:latin typeface="Century Gothic" panose="020B0502020202020204" pitchFamily="34" charset="0"/>
              </a:rPr>
              <a:t>Avec près de 40 ans d’expérience dans la recherche et le développement de technologies favorisant la lutte contre le vieillissement prématuré et le cancer de la peau, les travaux du Dr </a:t>
            </a:r>
            <a:r>
              <a:rPr lang="fr-FR" sz="700" dirty="0" err="1">
                <a:latin typeface="Century Gothic" panose="020B0502020202020204" pitchFamily="34" charset="0"/>
              </a:rPr>
              <a:t>Pinnell</a:t>
            </a:r>
            <a:r>
              <a:rPr lang="fr-FR" sz="700" dirty="0">
                <a:latin typeface="Century Gothic" panose="020B0502020202020204" pitchFamily="34" charset="0"/>
              </a:rPr>
              <a:t> ont permis à SkinCeuticals de se positionner en tant que </a:t>
            </a:r>
            <a:r>
              <a:rPr lang="fr-FR" sz="700" dirty="0" smtClean="0">
                <a:latin typeface="Century Gothic" panose="020B0502020202020204" pitchFamily="34" charset="0"/>
              </a:rPr>
              <a:t>pionnier dans </a:t>
            </a:r>
            <a:r>
              <a:rPr lang="fr-FR" sz="700" dirty="0">
                <a:latin typeface="Century Gothic" panose="020B0502020202020204" pitchFamily="34" charset="0"/>
              </a:rPr>
              <a:t>le domaine des </a:t>
            </a:r>
            <a:r>
              <a:rPr lang="fr-FR" sz="700" dirty="0" smtClean="0">
                <a:latin typeface="Century Gothic" panose="020B0502020202020204" pitchFamily="34" charset="0"/>
              </a:rPr>
              <a:t>soins visage anti-âge à </a:t>
            </a:r>
            <a:r>
              <a:rPr lang="fr-FR" sz="700" dirty="0">
                <a:latin typeface="Century Gothic" panose="020B0502020202020204" pitchFamily="34" charset="0"/>
              </a:rPr>
              <a:t>l’efficacité scientifiquement prouvée. </a:t>
            </a:r>
            <a:endParaRPr lang="fr-FR" sz="700" dirty="0" smtClean="0">
              <a:latin typeface="Century Gothic" panose="020B0502020202020204" pitchFamily="34" charset="0"/>
            </a:endParaRPr>
          </a:p>
        </p:txBody>
      </p:sp>
      <p:cxnSp>
        <p:nvCxnSpPr>
          <p:cNvPr id="65" name="Connecteur droit avec flèche 64"/>
          <p:cNvCxnSpPr>
            <a:stCxn id="64" idx="1"/>
          </p:cNvCxnSpPr>
          <p:nvPr/>
        </p:nvCxnSpPr>
        <p:spPr>
          <a:xfrm flipH="1" flipV="1">
            <a:off x="3767752" y="8979470"/>
            <a:ext cx="102064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2062115" y="7500920"/>
            <a:ext cx="2333354" cy="200055"/>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700" b="1" dirty="0">
                <a:latin typeface="Century Gothic" panose="020B0502020202020204" pitchFamily="34" charset="0"/>
              </a:rPr>
              <a:t>Ne pas utiliser </a:t>
            </a:r>
            <a:endParaRPr lang="fr-FR" sz="700" b="1" dirty="0">
              <a:latin typeface="Century Gothic" panose="020B0502020202020204" pitchFamily="34" charset="0"/>
            </a:endParaRPr>
          </a:p>
        </p:txBody>
      </p:sp>
      <p:sp>
        <p:nvSpPr>
          <p:cNvPr id="52" name="Rectangle 51"/>
          <p:cNvSpPr/>
          <p:nvPr/>
        </p:nvSpPr>
        <p:spPr>
          <a:xfrm>
            <a:off x="4788397" y="9832741"/>
            <a:ext cx="3888877" cy="846386"/>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fr-FR" sz="700" b="1" dirty="0">
                <a:latin typeface="Century Gothic" panose="020B0502020202020204" pitchFamily="34" charset="0"/>
              </a:rPr>
              <a:t>PIONEERING WOMEN IN RECONSTRUCTIVE SURGERY </a:t>
            </a:r>
          </a:p>
          <a:p>
            <a:endParaRPr lang="fr-FR" sz="700" dirty="0">
              <a:latin typeface="Century Gothic" panose="020B0502020202020204" pitchFamily="34" charset="0"/>
            </a:endParaRPr>
          </a:p>
          <a:p>
            <a:r>
              <a:rPr lang="fr-FR" sz="700" dirty="0">
                <a:latin typeface="Century Gothic" panose="020B0502020202020204" pitchFamily="34" charset="0"/>
              </a:rPr>
              <a:t>Depuis 2016, SkinCeuticals et </a:t>
            </a:r>
            <a:r>
              <a:rPr lang="fr-FR" sz="700" dirty="0" err="1">
                <a:latin typeface="Century Gothic" panose="020B0502020202020204" pitchFamily="34" charset="0"/>
              </a:rPr>
              <a:t>ReSurge</a:t>
            </a:r>
            <a:r>
              <a:rPr lang="fr-FR" sz="700" dirty="0">
                <a:latin typeface="Century Gothic" panose="020B0502020202020204" pitchFamily="34" charset="0"/>
              </a:rPr>
              <a:t> unissent leurs forces </a:t>
            </a:r>
            <a:r>
              <a:rPr lang="fr-FR" sz="700" b="1" dirty="0">
                <a:latin typeface="Century Gothic" panose="020B0502020202020204" pitchFamily="34" charset="0"/>
              </a:rPr>
              <a:t>pour former des femmes médecins, dans les pays en voie de développement</a:t>
            </a:r>
            <a:r>
              <a:rPr lang="fr-FR" sz="700" dirty="0">
                <a:latin typeface="Century Gothic" panose="020B0502020202020204" pitchFamily="34" charset="0"/>
              </a:rPr>
              <a:t>, aux dernières techniques de chirurgie reconstructrice afin de permettre dans ces pays l’accès pour tous – dont aux femmes – au bloc opératoire.</a:t>
            </a:r>
          </a:p>
          <a:p>
            <a:endParaRPr lang="fr-FR" sz="700" dirty="0">
              <a:latin typeface="Century Gothic" panose="020B0502020202020204" pitchFamily="34" charset="0"/>
            </a:endParaRPr>
          </a:p>
        </p:txBody>
      </p:sp>
      <p:cxnSp>
        <p:nvCxnSpPr>
          <p:cNvPr id="53" name="Connecteur droit avec flèche 52"/>
          <p:cNvCxnSpPr>
            <a:stCxn id="52" idx="1"/>
          </p:cNvCxnSpPr>
          <p:nvPr/>
        </p:nvCxnSpPr>
        <p:spPr>
          <a:xfrm flipH="1" flipV="1">
            <a:off x="3444401" y="9560326"/>
            <a:ext cx="1343996" cy="695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a:stCxn id="40" idx="3"/>
          </p:cNvCxnSpPr>
          <p:nvPr/>
        </p:nvCxnSpPr>
        <p:spPr>
          <a:xfrm flipV="1">
            <a:off x="271239" y="6861061"/>
            <a:ext cx="1105592" cy="7398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a:stCxn id="40" idx="3"/>
          </p:cNvCxnSpPr>
          <p:nvPr/>
        </p:nvCxnSpPr>
        <p:spPr>
          <a:xfrm>
            <a:off x="271239" y="7600948"/>
            <a:ext cx="1105592" cy="4191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822562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498</Words>
  <Application>Microsoft Office PowerPoint</Application>
  <PresentationFormat>Grand écran</PresentationFormat>
  <Paragraphs>48</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Arial</vt:lpstr>
      <vt:lpstr>Calibri</vt:lpstr>
      <vt:lpstr>Calibri Light</vt:lpstr>
      <vt:lpstr>Century Gothic</vt:lpstr>
      <vt:lpstr>Thème Office</vt:lpstr>
      <vt:lpstr>Présentation PowerPoint</vt:lpstr>
    </vt:vector>
  </TitlesOfParts>
  <Company>L'Oréal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CALLOU Adrien</dc:creator>
  <cp:lastModifiedBy>CALLOU Adrien</cp:lastModifiedBy>
  <cp:revision>2</cp:revision>
  <dcterms:created xsi:type="dcterms:W3CDTF">2020-03-30T11:42:08Z</dcterms:created>
  <dcterms:modified xsi:type="dcterms:W3CDTF">2020-03-30T11:50:57Z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3b7177-c66c-4b22-a350-7ee86f9a1e74_Enabled">
    <vt:lpwstr>True</vt:lpwstr>
  </property>
  <property fmtid="{D5CDD505-2E9C-101B-9397-08002B2CF9AE}" pid="3" name="MSIP_Label_f43b7177-c66c-4b22-a350-7ee86f9a1e74_SiteId">
    <vt:lpwstr>e4e1abd9-eac7-4a71-ab52-da5c998aa7ba</vt:lpwstr>
  </property>
  <property fmtid="{D5CDD505-2E9C-101B-9397-08002B2CF9AE}" pid="4" name="MSIP_Label_f43b7177-c66c-4b22-a350-7ee86f9a1e74_Owner">
    <vt:lpwstr>adrien.callou@loreal.com</vt:lpwstr>
  </property>
  <property fmtid="{D5CDD505-2E9C-101B-9397-08002B2CF9AE}" pid="5" name="MSIP_Label_f43b7177-c66c-4b22-a350-7ee86f9a1e74_SetDate">
    <vt:lpwstr>2020-03-30T11:48:32.0724462Z</vt:lpwstr>
  </property>
  <property fmtid="{D5CDD505-2E9C-101B-9397-08002B2CF9AE}" pid="6" name="MSIP_Label_f43b7177-c66c-4b22-a350-7ee86f9a1e74_Name">
    <vt:lpwstr>C1 - Internal use</vt:lpwstr>
  </property>
  <property fmtid="{D5CDD505-2E9C-101B-9397-08002B2CF9AE}" pid="7" name="MSIP_Label_f43b7177-c66c-4b22-a350-7ee86f9a1e74_Application">
    <vt:lpwstr>Microsoft Azure Information Protection</vt:lpwstr>
  </property>
  <property fmtid="{D5CDD505-2E9C-101B-9397-08002B2CF9AE}" pid="8" name="MSIP_Label_f43b7177-c66c-4b22-a350-7ee86f9a1e74_ActionId">
    <vt:lpwstr>a0ac8313-169f-4b66-9ede-f36f93d5552c</vt:lpwstr>
  </property>
  <property fmtid="{D5CDD505-2E9C-101B-9397-08002B2CF9AE}" pid="9" name="MSIP_Label_f43b7177-c66c-4b22-a350-7ee86f9a1e74_Extended_MSFT_Method">
    <vt:lpwstr>Automatic</vt:lpwstr>
  </property>
  <property fmtid="{D5CDD505-2E9C-101B-9397-08002B2CF9AE}" pid="10" name="Sensitivity">
    <vt:lpwstr>C1 - Internal use</vt:lpwstr>
  </property>
</Properties>
</file>